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21217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9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145dad0009e357e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492aeacc1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de6da7a7f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2_2#f5e3c30b9?pid=de6da7a7f&amp;color=0,55,96&amp;mp=1&amp;vtp=1&amp;bt=1&amp;bbb=1&amp;hb=1"/>
          <p:cNvSpPr/>
          <p:nvPr/>
        </p:nvSpPr>
        <p:spPr>
          <a:xfrm>
            <a:off x="502920" y="150876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ugly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conversation.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regretted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selfish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wrote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endParaRPr lang="en-US" altLang="zh-CN" dirty="0"/>
          </a:p>
        </p:txBody>
      </p:sp>
      <p:sp>
        <p:nvSpPr>
          <p:cNvPr id="3" name="QM_4_EX.63_1#f5e3c30b9?pid=de6da7a7f&amp;color=0,55,96&amp;vtp=1&amp;bbb=1&amp;hb=1"/>
          <p:cNvSpPr/>
          <p:nvPr/>
        </p:nvSpPr>
        <p:spPr>
          <a:xfrm>
            <a:off x="502920" y="315849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在作者年少时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因为好朋友诺拉因病未能提前打招呼表示不能来参加自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己的聚会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作者非常生气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便在电话里说了一些伤感情的话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多年以后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作者回想起来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感到很后悔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便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主动写信道歉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得到了诺拉的原谅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让一切回到正轨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4_1#72efaccde.choices?pid=f5e3c30b9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.unforgettable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B.unknown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C.unexpected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.unsure</a:t>
            </a:r>
            <a:endParaRPr lang="en-US" altLang="zh-CN" sz="1800" dirty="0"/>
          </a:p>
        </p:txBody>
      </p:sp>
      <p:sp>
        <p:nvSpPr>
          <p:cNvPr id="3" name="QC_5_AN.65_1#72efaccde.bracket?pid=f5e3c30b9&amp;color=0,55,96&amp;mp=1&amp;vpa=32&amp;vtp=1"/>
          <p:cNvSpPr/>
          <p:nvPr/>
        </p:nvSpPr>
        <p:spPr>
          <a:xfrm>
            <a:off x="857726" y="1503616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66_1#72efaccde?pid=f5e3c30b9&amp;color=0,55,96&amp;vtp=1&amp;bbb=1&amp;hb=1"/>
          <p:cNvSpPr/>
          <p:nvPr/>
        </p:nvSpPr>
        <p:spPr>
          <a:xfrm>
            <a:off x="502920" y="1905952"/>
            <a:ext cx="10570464" cy="1167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something”和下文“When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____.”可知，作者邀请一些朋友来参加聚会，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原本计划得很好，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但诺拉没有来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，即意想不到的事情发生了。</a:t>
            </a:r>
            <a:endParaRPr lang="en-US" altLang="zh-CN" dirty="0"/>
          </a:p>
        </p:txBody>
      </p:sp>
      <p:sp>
        <p:nvSpPr>
          <p:cNvPr id="5" name="QC_5_BD.67_1#b92d082f2.choices?pid=f5e3c30b9&amp;color=0,55,96&amp;vtp=1&amp;bbb=1"/>
          <p:cNvSpPr/>
          <p:nvPr/>
        </p:nvSpPr>
        <p:spPr>
          <a:xfrm>
            <a:off x="502920" y="311022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endParaRPr lang="en-US" altLang="zh-CN" sz="1800" dirty="0"/>
          </a:p>
        </p:txBody>
      </p:sp>
      <p:sp>
        <p:nvSpPr>
          <p:cNvPr id="6" name="QC_5_AN.68_1#b92d082f2.bracket?pid=f5e3c30b9&amp;color=0,55,96&amp;vpa=33&amp;vtp=1"/>
          <p:cNvSpPr/>
          <p:nvPr/>
        </p:nvSpPr>
        <p:spPr>
          <a:xfrm>
            <a:off x="845026" y="310508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69_1#b92d082f2?pid=f5e3c30b9&amp;color=0,55,96&amp;vtp=1&amp;bbb=1"/>
          <p:cNvSpPr/>
          <p:nvPr/>
        </p:nvSpPr>
        <p:spPr>
          <a:xfrm>
            <a:off x="502920" y="351148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party并结合语境可知，此处指诺拉没出现。</a:t>
            </a:r>
            <a:endParaRPr lang="en-US" altLang="zh-CN" sz="1800" dirty="0"/>
          </a:p>
        </p:txBody>
      </p:sp>
      <p:sp>
        <p:nvSpPr>
          <p:cNvPr id="8" name="QC_5_BD.70_1#b1e94ca72.choices?pid=f5e3c30b9&amp;color=0,55,96&amp;vtp=1&amp;bbb=1"/>
          <p:cNvSpPr/>
          <p:nvPr/>
        </p:nvSpPr>
        <p:spPr>
          <a:xfrm>
            <a:off x="502920" y="39127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.mad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B.worried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C.amazed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.doubtful</a:t>
            </a:r>
            <a:endParaRPr lang="en-US" altLang="zh-CN" sz="1800" dirty="0"/>
          </a:p>
        </p:txBody>
      </p:sp>
      <p:sp>
        <p:nvSpPr>
          <p:cNvPr id="9" name="QC_5_AN.71_1#b1e94ca72.bracket?pid=f5e3c30b9&amp;color=0,55,96&amp;vpa=34&amp;vtp=1"/>
          <p:cNvSpPr/>
          <p:nvPr/>
        </p:nvSpPr>
        <p:spPr>
          <a:xfrm>
            <a:off x="845026" y="3907597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72_1#b1e94ca72?pid=f5e3c30b9&amp;color=0,55,96&amp;vtp=1&amp;bbb=1"/>
          <p:cNvSpPr/>
          <p:nvPr/>
        </p:nvSpPr>
        <p:spPr>
          <a:xfrm>
            <a:off x="502920" y="431399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根据下文Anger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seized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me可知，作者对诺拉的爽约感到很生气。</a:t>
            </a:r>
            <a:endParaRPr lang="en-US" altLang="zh-CN" sz="1800" dirty="0"/>
          </a:p>
        </p:txBody>
      </p:sp>
      <p:sp>
        <p:nvSpPr>
          <p:cNvPr id="11" name="QC_5_BD.73_1#1c41ab0f3.choices?pid=f5e3c30b9&amp;color=0,55,96&amp;vtp=1&amp;bbb=1"/>
          <p:cNvSpPr/>
          <p:nvPr/>
        </p:nvSpPr>
        <p:spPr>
          <a:xfrm>
            <a:off x="502920" y="4715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endParaRPr lang="en-US" altLang="zh-CN" sz="1800" dirty="0"/>
          </a:p>
        </p:txBody>
      </p:sp>
      <p:sp>
        <p:nvSpPr>
          <p:cNvPr id="12" name="QC_5_AN.74_1#1c41ab0f3.bracket?pid=f5e3c30b9&amp;color=0,55,96&amp;vpa=35&amp;vtp=1"/>
          <p:cNvSpPr/>
          <p:nvPr/>
        </p:nvSpPr>
        <p:spPr>
          <a:xfrm>
            <a:off x="857726" y="4710109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3" name="QC_5_AS.75_1#1c41ab0f3?pid=f5e3c30b9&amp;color=0,55,96&amp;vtp=1&amp;bbb=1"/>
          <p:cNvSpPr/>
          <p:nvPr/>
        </p:nvSpPr>
        <p:spPr>
          <a:xfrm>
            <a:off x="502920" y="511650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根据上文可知，诺拉没来参加作者的聚会，即退出聚会。</a:t>
            </a:r>
            <a:endParaRPr lang="en-US" altLang="zh-CN" sz="1800" dirty="0"/>
          </a:p>
        </p:txBody>
      </p:sp>
      <p:sp>
        <p:nvSpPr>
          <p:cNvPr id="14" name="QC_5_BD.76_1#1d244ce49.choices?pid=f5e3c30b9&amp;color=0,55,96&amp;vtp=1&amp;bbb=1"/>
          <p:cNvSpPr/>
          <p:nvPr/>
        </p:nvSpPr>
        <p:spPr>
          <a:xfrm>
            <a:off x="502920" y="551776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.ways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B.apologies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C.cases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.responses</a:t>
            </a:r>
            <a:endParaRPr lang="en-US" altLang="zh-CN" sz="1800" dirty="0"/>
          </a:p>
        </p:txBody>
      </p:sp>
      <p:sp>
        <p:nvSpPr>
          <p:cNvPr id="15" name="QC_5_AN.77_1#1d244ce49.bracket?pid=f5e3c30b9&amp;color=0,55,96&amp;vpa=36&amp;vtp=1"/>
          <p:cNvSpPr/>
          <p:nvPr/>
        </p:nvSpPr>
        <p:spPr>
          <a:xfrm>
            <a:off x="857726" y="5512621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6" name="QC_5_AS.78_1#1d244ce49?pid=f5e3c30b9&amp;color=0,55,96&amp;vtp=1&amp;bbb=1"/>
          <p:cNvSpPr/>
          <p:nvPr/>
        </p:nvSpPr>
        <p:spPr>
          <a:xfrm>
            <a:off x="502920" y="5919021"/>
            <a:ext cx="10664825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根据语境可知，作者对诺拉的爽约很生气，她打电话过去是想知道原因，并不是想要诺拉的道歉。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9_1#e4c489a1c.choices?pid=f5e3c30b9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.assumed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B.explained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C.expected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.lied</a:t>
            </a:r>
            <a:endParaRPr lang="en-US" altLang="zh-CN" sz="1800" dirty="0"/>
          </a:p>
        </p:txBody>
      </p:sp>
      <p:sp>
        <p:nvSpPr>
          <p:cNvPr id="3" name="QC_5_AN.80_1#e4c489a1c.bracket?pid=f5e3c30b9&amp;color=0,55,96&amp;mp=1&amp;vpa=37&amp;vtp=1"/>
          <p:cNvSpPr/>
          <p:nvPr/>
        </p:nvSpPr>
        <p:spPr>
          <a:xfrm>
            <a:off x="857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81_1#e4c489a1c?pid=f5e3c30b9&amp;color=0,55,96&amp;vtp=1&amp;bbb=1&amp;h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</a:pP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根据上文but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demanded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why可知，诺拉解释说她生病了，不能去上学，因而无法参加聚会。</a:t>
            </a:r>
            <a:endParaRPr lang="en-US" altLang="zh-CN" dirty="0"/>
          </a:p>
        </p:txBody>
      </p:sp>
      <p:sp>
        <p:nvSpPr>
          <p:cNvPr id="5" name="QC_5_BD.82_1#2f98bd009.choices?pid=f5e3c30b9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.intended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B.hesitated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C.tried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.refused</a:t>
            </a:r>
            <a:endParaRPr lang="en-US" altLang="zh-CN" sz="1800" dirty="0"/>
          </a:p>
        </p:txBody>
      </p:sp>
      <p:sp>
        <p:nvSpPr>
          <p:cNvPr id="6" name="QC_5_AN.83_1#2f98bd009.bracket?pid=f5e3c30b9&amp;color=0,55,96&amp;vpa=38&amp;vtp=1"/>
          <p:cNvSpPr/>
          <p:nvPr/>
        </p:nvSpPr>
        <p:spPr>
          <a:xfrm>
            <a:off x="845026" y="23006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C_5_AS.84_1#2f98bd009?pid=f5e3c30b9&amp;color=0,55,96&amp;vtp=1&amp;bbb=1&amp;hb=1"/>
          <p:cNvSpPr/>
          <p:nvPr/>
        </p:nvSpPr>
        <p:spPr>
          <a:xfrm>
            <a:off x="502920" y="27247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you?”并结合语境可知，作者当时正在气头上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，才说出了这种伤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感情的话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，由此可知，她当时拒绝听诺拉的解释。</a:t>
            </a:r>
            <a:endParaRPr lang="en-US" altLang="zh-CN" dirty="0"/>
          </a:p>
        </p:txBody>
      </p:sp>
      <p:sp>
        <p:nvSpPr>
          <p:cNvPr id="8" name="QC_5_BD.85_1#ddddbbd89.choices?pid=f5e3c30b9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.hardly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B.actually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C.frequently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.regularly</a:t>
            </a:r>
            <a:endParaRPr lang="en-US" altLang="zh-CN" sz="1800" dirty="0"/>
          </a:p>
        </p:txBody>
      </p:sp>
      <p:sp>
        <p:nvSpPr>
          <p:cNvPr id="9" name="QC_5_AN.86_1#ddddbbd89.bracket?pid=f5e3c30b9&amp;color=0,55,96&amp;vpa=39&amp;vtp=1"/>
          <p:cNvSpPr/>
          <p:nvPr/>
        </p:nvSpPr>
        <p:spPr>
          <a:xfrm>
            <a:off x="845026" y="353891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87_1#ddddbbd89?pid=f5e3c30b9&amp;color=0,55,96&amp;vtp=1&amp;bbb=1&amp;hb=1"/>
          <p:cNvSpPr/>
          <p:nvPr/>
        </p:nvSpPr>
        <p:spPr>
          <a:xfrm>
            <a:off x="502920" y="396303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you?”以及“Nora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，她们几乎没有再在一起玩过。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8_1#f9a6c4231.choices?pid=f5e3c30b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.ordinary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B.hurtful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C.frank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.formal</a:t>
            </a:r>
            <a:endParaRPr lang="en-US" altLang="zh-CN" sz="1800" dirty="0"/>
          </a:p>
        </p:txBody>
      </p:sp>
      <p:sp>
        <p:nvSpPr>
          <p:cNvPr id="3" name="QC_5_AN.89_1#f9a6c4231.bracket?pid=f5e3c30b9&amp;color=0,55,96&amp;vpa=40&amp;vtp=1"/>
          <p:cNvSpPr/>
          <p:nvPr/>
        </p:nvSpPr>
        <p:spPr>
          <a:xfrm>
            <a:off x="857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90_1#f9a6c4231?pid=f5e3c30b9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根据上文“Nora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，作者当时给诺拉打的电话让诺拉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很伤心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，由此可知，这通电话是伤感情的。</a:t>
            </a:r>
            <a:endParaRPr lang="en-US" altLang="zh-CN" dirty="0"/>
          </a:p>
        </p:txBody>
      </p:sp>
      <p:sp>
        <p:nvSpPr>
          <p:cNvPr id="5" name="QC_5_BD.91_1#d359dfaff.choices?pid=f5e3c30b9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.Competition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B.Discussion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C.Argument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.Concern</a:t>
            </a:r>
            <a:endParaRPr lang="en-US" altLang="zh-CN" sz="1800" dirty="0"/>
          </a:p>
        </p:txBody>
      </p:sp>
      <p:sp>
        <p:nvSpPr>
          <p:cNvPr id="6" name="QC_5_AN.92_1#d359dfaff.bracket?pid=f5e3c30b9&amp;color=0,55,96&amp;vpa=41&amp;vtp=1"/>
          <p:cNvSpPr/>
          <p:nvPr/>
        </p:nvSpPr>
        <p:spPr>
          <a:xfrm>
            <a:off x="972026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93_1#d359dfaff?pid=f5e3c30b9&amp;color=0,55,96&amp;vtp=1&amp;bbb=1&amp;hb=1"/>
          <p:cNvSpPr/>
          <p:nvPr/>
        </p:nvSpPr>
        <p:spPr>
          <a:xfrm>
            <a:off x="502920" y="315150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shrugged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off和I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selfish可知，作者当时很自私，只关心自己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不关心诺拉的感受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，所以此处应该指即使她们之间发生了争执，她也不在意，不予理会。</a:t>
            </a:r>
            <a:endParaRPr lang="en-US" altLang="zh-CN" dirty="0"/>
          </a:p>
        </p:txBody>
      </p:sp>
      <p:sp>
        <p:nvSpPr>
          <p:cNvPr id="8" name="QC_5_BD.94_1#d7ce4f453.choices?pid=f5e3c30b9&amp;color=0,55,96&amp;vtp=1&amp;bbb=1"/>
          <p:cNvSpPr/>
          <p:nvPr/>
        </p:nvSpPr>
        <p:spPr>
          <a:xfrm>
            <a:off x="502920" y="39789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reflect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endParaRPr lang="en-US" altLang="zh-CN" sz="1800" dirty="0"/>
          </a:p>
        </p:txBody>
      </p:sp>
      <p:sp>
        <p:nvSpPr>
          <p:cNvPr id="9" name="QC_5_AN.95_1#d7ce4f453.bracket?pid=f5e3c30b9&amp;color=0,55,96&amp;vpa=42&amp;vtp=1"/>
          <p:cNvSpPr/>
          <p:nvPr/>
        </p:nvSpPr>
        <p:spPr>
          <a:xfrm>
            <a:off x="950817" y="396563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96_1#d7ce4f453?pid=f5e3c30b9&amp;color=0,55,96&amp;vtp=1&amp;bbb=1"/>
          <p:cNvSpPr/>
          <p:nvPr/>
        </p:nvSpPr>
        <p:spPr>
          <a:xfrm>
            <a:off x="502920" y="43847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作者多年后开始对当年的那通电话感到后悔，并意识到自己的问题，说明作者开始反思了。</a:t>
            </a:r>
            <a:endParaRPr lang="en-US" altLang="zh-CN" sz="1800" dirty="0"/>
          </a:p>
        </p:txBody>
      </p:sp>
      <p:sp>
        <p:nvSpPr>
          <p:cNvPr id="11" name="QC_5_BD.97_1#0649bf6f6.choices?pid=f5e3c30b9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.self-supported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B.self-respected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C.self-controlled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.self-centred</a:t>
            </a:r>
            <a:endParaRPr lang="en-US" altLang="zh-CN" sz="1800" dirty="0"/>
          </a:p>
        </p:txBody>
      </p:sp>
      <p:sp>
        <p:nvSpPr>
          <p:cNvPr id="12" name="QC_5_AN.98_1#0649bf6f6.bracket?pid=f5e3c30b9&amp;color=0,55,96&amp;vpa=43&amp;vtp=1"/>
          <p:cNvSpPr/>
          <p:nvPr/>
        </p:nvSpPr>
        <p:spPr>
          <a:xfrm>
            <a:off x="959326" y="47771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3" name="QC_5_AS.99_1#0649bf6f6?pid=f5e3c30b9&amp;color=0,55,96&amp;vtp=1&amp;bbb=1&amp;hb=1"/>
          <p:cNvSpPr/>
          <p:nvPr/>
        </p:nvSpPr>
        <p:spPr>
          <a:xfrm>
            <a:off x="502920" y="51962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</a:pP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根据上文selfish和下文caring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myself可知，作者当年很自私，只关心自己，以自我为中心。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0_1#0f55e374d.choices?pid=f5e3c30b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.valuable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B.right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C.complex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.clear</a:t>
            </a:r>
            <a:endParaRPr lang="en-US" altLang="zh-CN" sz="1800" dirty="0"/>
          </a:p>
        </p:txBody>
      </p:sp>
      <p:sp>
        <p:nvSpPr>
          <p:cNvPr id="3" name="QC_5_AN.101_1#0f55e374d.bracket?pid=f5e3c30b9&amp;color=0,55,96&amp;vpa=44&amp;vtp=1"/>
          <p:cNvSpPr/>
          <p:nvPr/>
        </p:nvSpPr>
        <p:spPr>
          <a:xfrm>
            <a:off x="9720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102_1#0f55e374d?pid=f5e3c30b9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regretted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it.”和下文I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wrote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Nora可知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，作者对当年的行为感到后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悔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，给诺拉写了道歉信，可见她是想纠正自己的错误，让事情重回正轨。</a:t>
            </a:r>
            <a:endParaRPr lang="en-US" altLang="zh-CN" dirty="0"/>
          </a:p>
        </p:txBody>
      </p:sp>
      <p:sp>
        <p:nvSpPr>
          <p:cNvPr id="5" name="QC_5_BD.103_1#c7f0cf891.choices?pid=f5e3c30b9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.promise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B.decision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C.forgiveness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.attitude</a:t>
            </a:r>
            <a:endParaRPr lang="en-US" altLang="zh-CN" sz="1800" dirty="0"/>
          </a:p>
        </p:txBody>
      </p:sp>
      <p:sp>
        <p:nvSpPr>
          <p:cNvPr id="6" name="QC_5_AN.104_1#c7f0cf891.bracket?pid=f5e3c30b9&amp;color=0,55,96&amp;vpa=45&amp;vtp=1"/>
          <p:cNvSpPr/>
          <p:nvPr/>
        </p:nvSpPr>
        <p:spPr>
          <a:xfrm>
            <a:off x="972026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105_1#c7f0cf891?pid=f5e3c30b9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letter可知，作者给诺拉写信道歉，所以应该是得到了她的原谅。</a:t>
            </a:r>
            <a:endParaRPr lang="en-US" altLang="zh-CN" sz="1800" dirty="0"/>
          </a:p>
        </p:txBody>
      </p:sp>
      <p:sp>
        <p:nvSpPr>
          <p:cNvPr id="8" name="QC_5_BD.106_1#7e92d8311.choices?pid=f5e3c30b9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.good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B.serious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C.natural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.strange</a:t>
            </a:r>
            <a:endParaRPr lang="en-US" altLang="zh-CN" sz="1800" dirty="0"/>
          </a:p>
        </p:txBody>
      </p:sp>
      <p:sp>
        <p:nvSpPr>
          <p:cNvPr id="9" name="QC_5_AN.107_1#7e92d8311.bracket?pid=f5e3c30b9&amp;color=0,55,96&amp;vpa=46&amp;vtp=1"/>
          <p:cNvSpPr/>
          <p:nvPr/>
        </p:nvSpPr>
        <p:spPr>
          <a:xfrm>
            <a:off x="959326" y="353891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C_5_AS.108_1#7e92d8311?pid=f5e3c30b9&amp;color=0,55,96&amp;vtp=1&amp;bbb=1&amp;hb=1"/>
          <p:cNvSpPr/>
          <p:nvPr/>
        </p:nvSpPr>
        <p:spPr>
          <a:xfrm>
            <a:off x="502920" y="396303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根据下文healing和语境可知，作者得到了诺拉的谅解，两人和好如初，双方都得到了治愈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，最终给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过去悲伤的时刻带来了一个好的结局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174885ca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8174885ca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me,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you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39d32194.fixed?pid=8174885ca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139d32194.fixed?pid=8174885ca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language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b86cb6c4?pid=492aeacc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41d83b48a?pid=bb86cb6c4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（生气的）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suggestion.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（调整）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step.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3.I'll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（原谅）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（批评）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（尴尬）,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name.</a:t>
            </a:r>
            <a:endParaRPr lang="en-US" altLang="zh-CN" sz="1800" dirty="0"/>
          </a:p>
        </p:txBody>
      </p:sp>
      <p:sp>
        <p:nvSpPr>
          <p:cNvPr id="4" name="QB_5_AN.2_1#41d83b48a.blank?pid=bb86cb6c4&amp;color=0,55,96&amp;vpa=1&amp;vtp=1&amp;bbb=1"/>
          <p:cNvSpPr/>
          <p:nvPr/>
        </p:nvSpPr>
        <p:spPr>
          <a:xfrm>
            <a:off x="1632426" y="1965445"/>
            <a:ext cx="1322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nnoyed/ngry</a:t>
            </a:r>
            <a:endParaRPr lang="en-US" altLang="zh-CN" dirty="0"/>
          </a:p>
        </p:txBody>
      </p:sp>
      <p:sp>
        <p:nvSpPr>
          <p:cNvPr id="6" name="QB_5_AN.4_1#41d83b48a.blank?pid=bb86cb6c4&amp;color=0,55,96&amp;vpa=2&amp;vtp=1&amp;bbb=1"/>
          <p:cNvSpPr/>
          <p:nvPr/>
        </p:nvSpPr>
        <p:spPr>
          <a:xfrm>
            <a:off x="3133566" y="239724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djust</a:t>
            </a:r>
            <a:endParaRPr lang="en-US" altLang="zh-CN" dirty="0"/>
          </a:p>
        </p:txBody>
      </p:sp>
      <p:sp>
        <p:nvSpPr>
          <p:cNvPr id="8" name="QB_5_AN.6_1#41d83b48a.blank?pid=bb86cb6c4&amp;color=0,55,96&amp;vpa=3&amp;vtp=1&amp;bbb=1"/>
          <p:cNvSpPr/>
          <p:nvPr/>
        </p:nvSpPr>
        <p:spPr>
          <a:xfrm>
            <a:off x="1737201" y="2803645"/>
            <a:ext cx="7467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orgive</a:t>
            </a:r>
            <a:endParaRPr lang="en-US" altLang="zh-CN" dirty="0"/>
          </a:p>
        </p:txBody>
      </p:sp>
      <p:sp>
        <p:nvSpPr>
          <p:cNvPr id="10" name="QB_5_AN.8_1#41d83b48a.blank?pid=bb86cb6c4&amp;color=0,55,96&amp;vpa=4&amp;vtp=1&amp;bbb=1"/>
          <p:cNvSpPr/>
          <p:nvPr/>
        </p:nvSpPr>
        <p:spPr>
          <a:xfrm>
            <a:off x="3209766" y="323544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riticise</a:t>
            </a:r>
            <a:endParaRPr lang="en-US" altLang="zh-CN" dirty="0"/>
          </a:p>
        </p:txBody>
      </p:sp>
      <p:sp>
        <p:nvSpPr>
          <p:cNvPr id="12" name="QB_5_AN.10_1#41d83b48a.blank?pid=bb86cb6c4&amp;color=0,55,96&amp;vpa=5&amp;vtp=1&amp;bbb=1"/>
          <p:cNvSpPr/>
          <p:nvPr/>
        </p:nvSpPr>
        <p:spPr>
          <a:xfrm>
            <a:off x="1540288" y="3633590"/>
            <a:ext cx="1550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embarrassment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fb2fe5e1?pid=492aeacc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b9babaf53?pid=0fb2fe5e1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midnight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（annoy）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sleeping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problem.</a:t>
            </a:r>
            <a:endParaRPr lang="en-US" altLang="zh-CN" sz="1800" dirty="0"/>
          </a:p>
        </p:txBody>
      </p:sp>
      <p:sp>
        <p:nvSpPr>
          <p:cNvPr id="4" name="QB_5_AN.12_1#b9babaf53.blank?pid=0fb2fe5e1&amp;color=0,55,96&amp;vpa=6&amp;vtp=1&amp;bbb=1"/>
          <p:cNvSpPr/>
          <p:nvPr/>
        </p:nvSpPr>
        <p:spPr>
          <a:xfrm>
            <a:off x="5366226" y="1950400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annoying</a:t>
            </a:r>
            <a:endParaRPr lang="en-US" altLang="zh-CN" dirty="0"/>
          </a:p>
        </p:txBody>
      </p:sp>
      <p:sp>
        <p:nvSpPr>
          <p:cNvPr id="5" name="QB_5_AS.13_1#b9babaf53?pid=0fb2fe5e1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设空处作定语，修饰sleeping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problem，应用-ing形式的形容词。</a:t>
            </a:r>
            <a:endParaRPr lang="en-US" altLang="zh-CN" sz="1800" dirty="0"/>
          </a:p>
        </p:txBody>
      </p:sp>
      <p:sp>
        <p:nvSpPr>
          <p:cNvPr id="6" name="QB_5_BD.14_1#4caad2288?pid=0fb2fe5e1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2.Learning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especially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children.</a:t>
            </a:r>
            <a:endParaRPr lang="en-US" altLang="zh-CN" sz="1800" dirty="0"/>
          </a:p>
        </p:txBody>
      </p:sp>
      <p:sp>
        <p:nvSpPr>
          <p:cNvPr id="7" name="QB_5_AN.15_1#4caad2288.blank?pid=0fb2fe5e1&amp;color=0,55,96&amp;vpa=7&amp;vtp=1&amp;bbb=1"/>
          <p:cNvSpPr/>
          <p:nvPr/>
        </p:nvSpPr>
        <p:spPr>
          <a:xfrm>
            <a:off x="2432526" y="2764853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8" name="QB_5_AS.16_1#4caad2288?pid=0fb2fe5e1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sth为固定搭配，意为“习惯于某事；适应某事”。</a:t>
            </a:r>
            <a:endParaRPr lang="en-US" altLang="zh-CN" sz="1800" dirty="0"/>
          </a:p>
        </p:txBody>
      </p:sp>
      <p:sp>
        <p:nvSpPr>
          <p:cNvPr id="9" name="QB_5_BD.17_1#2d7e01939?pid=0fb2fe5e1&amp;color=0,55,96&amp;vtp=1&amp;bbb=1"/>
          <p:cNvSpPr/>
          <p:nvPr/>
        </p:nvSpPr>
        <p:spPr>
          <a:xfrm>
            <a:off x="502920" y="36278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admitted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（forgive）.</a:t>
            </a:r>
            <a:endParaRPr lang="en-US" altLang="zh-CN" sz="1800" dirty="0"/>
          </a:p>
        </p:txBody>
      </p:sp>
      <p:sp>
        <p:nvSpPr>
          <p:cNvPr id="10" name="QB_5_AN.18_1#2d7e01939.blank?pid=0fb2fe5e1&amp;color=0,55,96&amp;vpa=8&amp;vtp=1&amp;bbb=1"/>
          <p:cNvSpPr/>
          <p:nvPr/>
        </p:nvSpPr>
        <p:spPr>
          <a:xfrm>
            <a:off x="4972526" y="3563683"/>
            <a:ext cx="12166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forgiveness</a:t>
            </a:r>
            <a:endParaRPr lang="en-US" altLang="zh-CN" dirty="0"/>
          </a:p>
        </p:txBody>
      </p:sp>
      <p:sp>
        <p:nvSpPr>
          <p:cNvPr id="11" name="QB_5_AS.19_1#2d7e01939?pid=0fb2fe5e1&amp;color=0,55,96&amp;vtp=1&amp;bbb=1"/>
          <p:cNvSpPr/>
          <p:nvPr/>
        </p:nvSpPr>
        <p:spPr>
          <a:xfrm>
            <a:off x="502920" y="40335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设空处作介词for的宾语，应用名词形式。beg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forgiveness意为“乞求宽恕”。</a:t>
            </a:r>
            <a:endParaRPr lang="en-US" altLang="zh-CN" sz="1800" dirty="0"/>
          </a:p>
        </p:txBody>
      </p:sp>
      <p:sp>
        <p:nvSpPr>
          <p:cNvPr id="12" name="QB_5_BD.20_1#9f4155b93?pid=0fb2fe5e1&amp;color=0,55,96&amp;vtp=1&amp;bbb=1"/>
          <p:cNvSpPr/>
          <p:nvPr/>
        </p:nvSpPr>
        <p:spPr>
          <a:xfrm>
            <a:off x="502920" y="443934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（criticise）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economic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policies.</a:t>
            </a:r>
            <a:endParaRPr lang="en-US" altLang="zh-CN" sz="1800" dirty="0"/>
          </a:p>
        </p:txBody>
      </p:sp>
      <p:sp>
        <p:nvSpPr>
          <p:cNvPr id="13" name="QB_5_AN.21_1#9f4155b93.blank?pid=0fb2fe5e1&amp;color=0,55,96&amp;vpa=9&amp;vtp=1&amp;bbb=1"/>
          <p:cNvSpPr/>
          <p:nvPr/>
        </p:nvSpPr>
        <p:spPr>
          <a:xfrm>
            <a:off x="2978626" y="4387913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criticism</a:t>
            </a:r>
            <a:endParaRPr lang="en-US" altLang="zh-CN" dirty="0"/>
          </a:p>
        </p:txBody>
      </p:sp>
      <p:sp>
        <p:nvSpPr>
          <p:cNvPr id="14" name="QB_5_AS.22_1#9f4155b93?pid=0fb2fe5e1&amp;color=0,55,96&amp;vtp=1&amp;bbb=1"/>
          <p:cNvSpPr/>
          <p:nvPr/>
        </p:nvSpPr>
        <p:spPr>
          <a:xfrm>
            <a:off x="502920" y="484511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设空处前有an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increasing修饰，应用名词形式。</a:t>
            </a:r>
            <a:endParaRPr lang="en-US" altLang="zh-CN" sz="1800" dirty="0"/>
          </a:p>
        </p:txBody>
      </p:sp>
      <p:sp>
        <p:nvSpPr>
          <p:cNvPr id="15" name="QB_5_BD.23_1#64a68eb82?pid=0fb2fe5e1&amp;color=0,55,96&amp;vtp=1&amp;bbb=1"/>
          <p:cNvSpPr/>
          <p:nvPr/>
        </p:nvSpPr>
        <p:spPr>
          <a:xfrm>
            <a:off x="502920" y="525087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（embarrass）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room.</a:t>
            </a:r>
            <a:endParaRPr lang="en-US" altLang="zh-CN" sz="1800" dirty="0"/>
          </a:p>
        </p:txBody>
      </p:sp>
      <p:sp>
        <p:nvSpPr>
          <p:cNvPr id="16" name="QB_5_AN.24_1#64a68eb82.blank?pid=0fb2fe5e1&amp;color=0,55,96&amp;vpa=10&amp;vtp=1&amp;bbb=1"/>
          <p:cNvSpPr/>
          <p:nvPr/>
        </p:nvSpPr>
        <p:spPr>
          <a:xfrm>
            <a:off x="1556226" y="5199443"/>
            <a:ext cx="1309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embarrassed</a:t>
            </a:r>
            <a:endParaRPr lang="en-US" altLang="zh-CN" dirty="0"/>
          </a:p>
        </p:txBody>
      </p:sp>
      <p:sp>
        <p:nvSpPr>
          <p:cNvPr id="17" name="QB_5_AS.25_1#64a68eb82?pid=0fb2fe5e1&amp;color=0,55,96&amp;vtp=1&amp;bbb=1"/>
          <p:cNvSpPr/>
          <p:nvPr/>
        </p:nvSpPr>
        <p:spPr>
          <a:xfrm>
            <a:off x="502920" y="56566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设空处作表语，形容人的情感，应用-ed形式的形容词。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636b4e9d?pid=492aeacc1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三、根据汉语提示补全句子。</a:t>
            </a:r>
            <a:endParaRPr lang="en-US" altLang="zh-CN" sz="2200" dirty="0"/>
          </a:p>
        </p:txBody>
      </p:sp>
      <p:sp>
        <p:nvSpPr>
          <p:cNvPr id="3" name="QB_5_BD.26_1#e9e2e6a5c?sp=1&amp;pid=e636b4e9d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protested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（生气地）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assigning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work.</a:t>
            </a:r>
            <a:endParaRPr lang="en-US" altLang="zh-CN" sz="1800" dirty="0"/>
          </a:p>
        </p:txBody>
      </p:sp>
      <p:sp>
        <p:nvSpPr>
          <p:cNvPr id="4" name="QB_5_AN.27_1#e9e2e6a5c.blank?pid=e636b4e9d&amp;color=0,55,96&amp;vpa=11&amp;vtp=1&amp;bbb=1"/>
          <p:cNvSpPr/>
          <p:nvPr/>
        </p:nvSpPr>
        <p:spPr>
          <a:xfrm>
            <a:off x="2064226" y="197814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5" name="QB_5_AN.28_1#e9e2e6a5c.blank?pid=e636b4e9d&amp;color=0,55,96&amp;vpa=12&amp;vtp=1&amp;bbb=1"/>
          <p:cNvSpPr/>
          <p:nvPr/>
        </p:nvSpPr>
        <p:spPr>
          <a:xfrm>
            <a:off x="2521426" y="1965445"/>
            <a:ext cx="171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annoyance/anger</a:t>
            </a:r>
            <a:endParaRPr lang="en-US" altLang="zh-CN" dirty="0"/>
          </a:p>
        </p:txBody>
      </p:sp>
      <p:sp>
        <p:nvSpPr>
          <p:cNvPr id="6" name="QB_5_BD.29_1#2001072c8?pid=e636b4e9d&amp;color=0,55,96&amp;vtp=1&amp;bbb=1&amp;hb=1"/>
          <p:cNvSpPr/>
          <p:nvPr/>
        </p:nvSpPr>
        <p:spPr>
          <a:xfrm>
            <a:off x="502920" y="282956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2.Modern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方面有困难）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medieval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literature.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___ ______ 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（学会批判地思考）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today's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4.Many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 _________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（玩电脑游戏）.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 ________ 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（据报道）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2025.</a:t>
            </a:r>
            <a:endParaRPr lang="en-US" altLang="zh-CN" dirty="0"/>
          </a:p>
        </p:txBody>
      </p:sp>
      <p:sp>
        <p:nvSpPr>
          <p:cNvPr id="7" name="QB_5_AN.30_1#2001072c8.blank?pid=e636b4e9d&amp;color=0,55,96&amp;vpa=13&amp;vtp=1&amp;bbb=1"/>
          <p:cNvSpPr/>
          <p:nvPr/>
        </p:nvSpPr>
        <p:spPr>
          <a:xfrm>
            <a:off x="3080226" y="2799080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endParaRPr lang="en-US" altLang="zh-CN" dirty="0"/>
          </a:p>
        </p:txBody>
      </p:sp>
      <p:sp>
        <p:nvSpPr>
          <p:cNvPr id="8" name="QB_5_AN.31_1#2001072c8.blank?pid=e636b4e9d&amp;color=0,55,96&amp;vpa=14&amp;vtp=1&amp;bbb=1"/>
          <p:cNvSpPr/>
          <p:nvPr/>
        </p:nvSpPr>
        <p:spPr>
          <a:xfrm>
            <a:off x="3842226" y="2786380"/>
            <a:ext cx="26390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difficulty/trouble/problems</a:t>
            </a:r>
            <a:endParaRPr lang="en-US" altLang="zh-CN" dirty="0"/>
          </a:p>
        </p:txBody>
      </p:sp>
      <p:sp>
        <p:nvSpPr>
          <p:cNvPr id="9" name="QB_5_AN.32_1#2001072c8.blank?pid=e636b4e9d&amp;color=0,55,96&amp;vpa=15&amp;vtp=1&amp;bbb=1"/>
          <p:cNvSpPr/>
          <p:nvPr/>
        </p:nvSpPr>
        <p:spPr>
          <a:xfrm>
            <a:off x="6585425" y="279908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1" name="QB_5_AN.34_1#2001072c8.blank?pid=e636b4e9d&amp;color=0,55,96&amp;vpa=16&amp;vtp=1&amp;bbb=1"/>
          <p:cNvSpPr/>
          <p:nvPr/>
        </p:nvSpPr>
        <p:spPr>
          <a:xfrm>
            <a:off x="667226" y="362458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endParaRPr lang="en-US" altLang="zh-CN" dirty="0"/>
          </a:p>
        </p:txBody>
      </p:sp>
      <p:sp>
        <p:nvSpPr>
          <p:cNvPr id="12" name="QB_5_AN.35_1#2001072c8.blank?pid=e636b4e9d&amp;color=0,55,96&amp;vpa=17&amp;vtp=1&amp;bbb=1"/>
          <p:cNvSpPr/>
          <p:nvPr/>
        </p:nvSpPr>
        <p:spPr>
          <a:xfrm>
            <a:off x="1797526" y="36372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3" name="QB_5_AN.36_1#2001072c8.blank?pid=e636b4e9d&amp;color=0,55,96&amp;vpa=18&amp;vtp=1&amp;bbb=1"/>
          <p:cNvSpPr/>
          <p:nvPr/>
        </p:nvSpPr>
        <p:spPr>
          <a:xfrm>
            <a:off x="2280126" y="3637280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endParaRPr lang="en-US" altLang="zh-CN" dirty="0"/>
          </a:p>
        </p:txBody>
      </p:sp>
      <p:sp>
        <p:nvSpPr>
          <p:cNvPr id="14" name="QB_5_AN.37_1#2001072c8.blank?pid=e636b4e9d&amp;color=0,55,96&amp;vpa=19&amp;vtp=1&amp;bbb=1"/>
          <p:cNvSpPr/>
          <p:nvPr/>
        </p:nvSpPr>
        <p:spPr>
          <a:xfrm>
            <a:off x="3080226" y="3624580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critically</a:t>
            </a:r>
            <a:endParaRPr lang="en-US" altLang="zh-CN" dirty="0"/>
          </a:p>
        </p:txBody>
      </p:sp>
      <p:sp>
        <p:nvSpPr>
          <p:cNvPr id="16" name="QB_5_AN.39_1#2001072c8.blank?pid=e636b4e9d&amp;color=0,55,96&amp;vpa=20&amp;vtp=1&amp;bbb=1"/>
          <p:cNvSpPr/>
          <p:nvPr/>
        </p:nvSpPr>
        <p:spPr>
          <a:xfrm>
            <a:off x="4820126" y="446278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endParaRPr lang="en-US" altLang="zh-CN" dirty="0"/>
          </a:p>
        </p:txBody>
      </p:sp>
      <p:sp>
        <p:nvSpPr>
          <p:cNvPr id="17" name="QB_5_AN.40_1#2001072c8.blank?pid=e636b4e9d&amp;color=0,55,96&amp;vpa=21&amp;vtp=1&amp;bbb=1"/>
          <p:cNvSpPr/>
          <p:nvPr/>
        </p:nvSpPr>
        <p:spPr>
          <a:xfrm>
            <a:off x="5823426" y="4462780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</a:t>
            </a:r>
            <a:endParaRPr lang="en-US" altLang="zh-CN" dirty="0"/>
          </a:p>
        </p:txBody>
      </p:sp>
      <p:sp>
        <p:nvSpPr>
          <p:cNvPr id="18" name="QB_5_AN.41_1#2001072c8.blank?pid=e636b4e9d&amp;color=0,55,96&amp;vpa=22&amp;vtp=1&amp;bbb=1"/>
          <p:cNvSpPr/>
          <p:nvPr/>
        </p:nvSpPr>
        <p:spPr>
          <a:xfrm>
            <a:off x="6991825" y="446278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games</a:t>
            </a:r>
            <a:endParaRPr lang="en-US" altLang="zh-CN" dirty="0"/>
          </a:p>
        </p:txBody>
      </p:sp>
      <p:sp>
        <p:nvSpPr>
          <p:cNvPr id="20" name="QB_5_AN.43_1#2001072c8.blank?pid=e636b4e9d&amp;color=0,55,96&amp;vpa=23&amp;vtp=1&amp;bbb=1"/>
          <p:cNvSpPr/>
          <p:nvPr/>
        </p:nvSpPr>
        <p:spPr>
          <a:xfrm>
            <a:off x="667226" y="4873625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21" name="QB_5_AN.44_1#2001072c8.blank?pid=e636b4e9d&amp;color=0,55,96&amp;vpa=24&amp;vtp=1&amp;bbb=1"/>
          <p:cNvSpPr/>
          <p:nvPr/>
        </p:nvSpPr>
        <p:spPr>
          <a:xfrm>
            <a:off x="1124426" y="48736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22" name="QB_5_AN.45_1#2001072c8.blank?pid=e636b4e9d&amp;color=0,55,96&amp;vpa=25&amp;vtp=1&amp;bbb=1"/>
          <p:cNvSpPr/>
          <p:nvPr/>
        </p:nvSpPr>
        <p:spPr>
          <a:xfrm>
            <a:off x="1556226" y="486092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reported</a:t>
            </a:r>
            <a:endParaRPr lang="en-US" altLang="zh-CN" dirty="0"/>
          </a:p>
        </p:txBody>
      </p:sp>
      <p:sp>
        <p:nvSpPr>
          <p:cNvPr id="23" name="QB_5_AN.46_1#2001072c8.blank?pid=e636b4e9d&amp;color=0,55,96&amp;vpa=26&amp;vtp=1&amp;bbb=1"/>
          <p:cNvSpPr/>
          <p:nvPr/>
        </p:nvSpPr>
        <p:spPr>
          <a:xfrm>
            <a:off x="2623026" y="487362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2" grpId="0" build="p" animBg="1"/>
      <p:bldP spid="2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382e5b3b?sp=1&amp;pid=492aeacc1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四、语法专练：在空白处填入括号内单词的正确形式。</a:t>
            </a:r>
            <a:endParaRPr lang="en-US" altLang="zh-CN" sz="2200" dirty="0"/>
          </a:p>
        </p:txBody>
      </p:sp>
      <p:sp>
        <p:nvSpPr>
          <p:cNvPr id="3" name="QB_5_BD.47_1#ab15efc46?pid=2382e5b3b&amp;color=0,55,96&amp;vtp=1&amp;bbb=1"/>
          <p:cNvSpPr/>
          <p:nvPr/>
        </p:nvSpPr>
        <p:spPr>
          <a:xfrm>
            <a:off x="502920" y="198065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1.Ordinary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soap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（use）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correctly,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bacteria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effectively.</a:t>
            </a:r>
            <a:endParaRPr lang="en-US" altLang="zh-CN" sz="1800" dirty="0"/>
          </a:p>
        </p:txBody>
      </p:sp>
      <p:sp>
        <p:nvSpPr>
          <p:cNvPr id="4" name="QB_5_AN.48_1#ab15efc46.blank?pid=2382e5b3b&amp;color=0,55,96&amp;vpa=27&amp;vtp=1&amp;bbb=1"/>
          <p:cNvSpPr/>
          <p:nvPr/>
        </p:nvSpPr>
        <p:spPr>
          <a:xfrm>
            <a:off x="2172176" y="1936137"/>
            <a:ext cx="585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endParaRPr lang="en-US" altLang="zh-CN" dirty="0"/>
          </a:p>
        </p:txBody>
      </p:sp>
      <p:sp>
        <p:nvSpPr>
          <p:cNvPr id="5" name="QB_5_AS.49_1#ab15efc46?pid=2382e5b3b&amp;color=0,55,96&amp;vtp=1&amp;bbb=1"/>
          <p:cNvSpPr/>
          <p:nvPr/>
        </p:nvSpPr>
        <p:spPr>
          <a:xfrm>
            <a:off x="502920" y="237083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句意为：如果正确使用的话，普通的肥皂可以有效地处理细菌。过去分词短语作条件状语。</a:t>
            </a:r>
            <a:endParaRPr lang="en-US" altLang="zh-CN" sz="1800" dirty="0"/>
          </a:p>
        </p:txBody>
      </p:sp>
      <p:sp>
        <p:nvSpPr>
          <p:cNvPr id="6" name="QB_5_BD.50_1#490aa04c4?pid=2382e5b3b&amp;color=0,55,96&amp;vtp=1&amp;bbb=1"/>
          <p:cNvSpPr/>
          <p:nvPr/>
        </p:nvSpPr>
        <p:spPr>
          <a:xfrm>
            <a:off x="502920" y="275812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（order）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now.</a:t>
            </a:r>
            <a:endParaRPr lang="en-US" altLang="zh-CN" sz="1800" dirty="0"/>
          </a:p>
        </p:txBody>
      </p:sp>
      <p:sp>
        <p:nvSpPr>
          <p:cNvPr id="7" name="QB_5_AN.51_1#490aa04c4.blank?pid=2382e5b3b&amp;color=0,55,96&amp;vpa=28&amp;vtp=1&amp;bbb=1"/>
          <p:cNvSpPr/>
          <p:nvPr/>
        </p:nvSpPr>
        <p:spPr>
          <a:xfrm>
            <a:off x="654526" y="2713607"/>
            <a:ext cx="9159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Ordered</a:t>
            </a:r>
            <a:endParaRPr lang="en-US" altLang="zh-CN" dirty="0"/>
          </a:p>
        </p:txBody>
      </p:sp>
      <p:sp>
        <p:nvSpPr>
          <p:cNvPr id="8" name="QB_5_AS.52_1#490aa04c4?pid=2382e5b3b&amp;color=0,55,96&amp;vtp=1&amp;bbb=1"/>
          <p:cNvSpPr/>
          <p:nvPr/>
        </p:nvSpPr>
        <p:spPr>
          <a:xfrm>
            <a:off x="502920" y="3145407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句意为：因为那些书是一个多星期前订购的，预计现在随时会送达。过去分词短语作原因状语。</a:t>
            </a:r>
            <a:endParaRPr lang="en-US" altLang="zh-CN" sz="1800" dirty="0"/>
          </a:p>
        </p:txBody>
      </p:sp>
      <p:sp>
        <p:nvSpPr>
          <p:cNvPr id="9" name="QB_5_BD.53_1#b39480313?pid=2382e5b3b&amp;color=0,55,96&amp;vtp=1&amp;bbb=1"/>
          <p:cNvSpPr/>
          <p:nvPr/>
        </p:nvSpPr>
        <p:spPr>
          <a:xfrm>
            <a:off x="502920" y="3532693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corner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（lose）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thought.</a:t>
            </a:r>
            <a:endParaRPr lang="en-US" altLang="zh-CN" sz="1800" dirty="0"/>
          </a:p>
        </p:txBody>
      </p:sp>
      <p:sp>
        <p:nvSpPr>
          <p:cNvPr id="10" name="QB_5_AN.54_1#b39480313.blank?pid=2382e5b3b&amp;color=0,55,96&amp;vpa=29&amp;vtp=1&amp;bbb=1"/>
          <p:cNvSpPr/>
          <p:nvPr/>
        </p:nvSpPr>
        <p:spPr>
          <a:xfrm>
            <a:off x="4966176" y="3488179"/>
            <a:ext cx="496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endParaRPr lang="en-US" altLang="zh-CN" dirty="0"/>
          </a:p>
        </p:txBody>
      </p:sp>
      <p:sp>
        <p:nvSpPr>
          <p:cNvPr id="11" name="QB_5_AS.55_1#b39480313?pid=2382e5b3b&amp;color=0,55,96&amp;vtp=1&amp;bbb=1"/>
          <p:cNvSpPr/>
          <p:nvPr/>
        </p:nvSpPr>
        <p:spPr>
          <a:xfrm>
            <a:off x="502920" y="3919979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句意为：他坐在房间的角落里，陷入了沉思。过去分词短语作伴随状语。</a:t>
            </a:r>
            <a:endParaRPr lang="en-US" altLang="zh-CN" sz="1800" dirty="0"/>
          </a:p>
        </p:txBody>
      </p:sp>
      <p:sp>
        <p:nvSpPr>
          <p:cNvPr id="12" name="QB_5_BD.56_1#39dd46459?pid=2382e5b3b&amp;color=0,55,96&amp;vtp=1&amp;bbb=1"/>
          <p:cNvSpPr/>
          <p:nvPr/>
        </p:nvSpPr>
        <p:spPr>
          <a:xfrm>
            <a:off x="502920" y="430726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（spend）,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job.</a:t>
            </a:r>
            <a:endParaRPr lang="en-US" altLang="zh-CN" sz="1800" dirty="0"/>
          </a:p>
        </p:txBody>
      </p:sp>
      <p:sp>
        <p:nvSpPr>
          <p:cNvPr id="13" name="QB_5_AN.57_1#39dd46459.blank?pid=2382e5b3b&amp;color=0,55,96&amp;vpa=30&amp;vtp=1&amp;bbb=1"/>
          <p:cNvSpPr/>
          <p:nvPr/>
        </p:nvSpPr>
        <p:spPr>
          <a:xfrm>
            <a:off x="2203926" y="4250051"/>
            <a:ext cx="649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endParaRPr lang="en-US" altLang="zh-CN" dirty="0"/>
          </a:p>
        </p:txBody>
      </p:sp>
      <p:sp>
        <p:nvSpPr>
          <p:cNvPr id="14" name="QB_5_AS.58_1#39dd46459?pid=2382e5b3b&amp;color=0,55,96&amp;vtp=1&amp;bbb=1"/>
          <p:cNvSpPr/>
          <p:nvPr/>
        </p:nvSpPr>
        <p:spPr>
          <a:xfrm>
            <a:off x="502920" y="469455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句意为：所有钱都花光之后，他开始找工作了。过去分词的独立主格结构作时间状语。</a:t>
            </a:r>
            <a:endParaRPr lang="en-US" altLang="zh-CN" sz="1800" dirty="0"/>
          </a:p>
        </p:txBody>
      </p:sp>
      <p:sp>
        <p:nvSpPr>
          <p:cNvPr id="15" name="QB_5_BD.59_1#a66a8be1c?pid=2382e5b3b&amp;color=0,55,96&amp;vtp=1&amp;bbb=1&amp;hb=1"/>
          <p:cNvSpPr/>
          <p:nvPr/>
        </p:nvSpPr>
        <p:spPr>
          <a:xfrm>
            <a:off x="502920" y="5081329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interviewee's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（fold）,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interviewer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extremely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tense.</a:t>
            </a:r>
            <a:endParaRPr lang="en-US" altLang="zh-CN" dirty="0"/>
          </a:p>
        </p:txBody>
      </p:sp>
      <p:sp>
        <p:nvSpPr>
          <p:cNvPr id="16" name="QB_5_AN.60_1#a66a8be1c.blank?pid=2382e5b3b&amp;color=0,55,96&amp;vpa=31&amp;vtp=1&amp;bbb=1"/>
          <p:cNvSpPr/>
          <p:nvPr/>
        </p:nvSpPr>
        <p:spPr>
          <a:xfrm>
            <a:off x="3108801" y="5047420"/>
            <a:ext cx="750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folded</a:t>
            </a:r>
            <a:endParaRPr lang="en-US" altLang="zh-CN" dirty="0"/>
          </a:p>
        </p:txBody>
      </p:sp>
      <p:sp>
        <p:nvSpPr>
          <p:cNvPr id="17" name="QB_5_AS.61_1#a66a8be1c?pid=2382e5b3b&amp;color=0,55,96&amp;vtp=1&amp;bbb=1"/>
          <p:cNvSpPr/>
          <p:nvPr/>
        </p:nvSpPr>
        <p:spPr>
          <a:xfrm>
            <a:off x="502920" y="5867014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spc="-10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句意为：面试者双手交叉，面试官注意到这位年轻的毕业生非常紧张。过去分词的独立主格结构作状语。</a:t>
            </a:r>
            <a:endParaRPr lang="en-US" altLang="zh-CN" sz="1800" spc="-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62_1#f5e3c30b9?pid=de6da7a7f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[安徽宣城2024高一期末]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demanded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sick.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seized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you?”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Nora.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shrugged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1499</Words>
  <Application>Microsoft Office PowerPoint</Application>
  <PresentationFormat>宽屏</PresentationFormat>
  <Paragraphs>156</Paragraphs>
  <Slides>14</Slides>
  <Notes>14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3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2024-10-09T04:16:34Z</dcterms:created>
  <dcterms:modified xsi:type="dcterms:W3CDTF">2024-10-09T05:18:01Z</dcterms:modified>
  <cp:category/>
  <cp:contentStatus/>
</cp:coreProperties>
</file>